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>
              <a:alpha val="100000"/>
            </a:srgbClr>
          </p15:clr>
        </p15:guide>
        <p15:guide id="2" pos="440">
          <p15:clr>
            <a:srgbClr val="A4A3A4">
              <a:alpha val="100000"/>
            </a:srgbClr>
          </p15:clr>
        </p15:guide>
        <p15:guide id="3" pos="7264">
          <p15:clr>
            <a:srgbClr val="A4A3A4">
              <a:alpha val="100000"/>
            </a:srgbClr>
          </p15:clr>
        </p15:guide>
        <p15:guide id="4">
          <p15:clr>
            <a:srgbClr val="A4A3A4">
              <a:alpha val="100000"/>
            </a:srgbClr>
          </p15:clr>
        </p15:guide>
        <p15:guide id="5" orient="horz" pos="2180">
          <p15:clr>
            <a:srgbClr val="A4A3A4">
              <a:alpha val="100000"/>
            </a:srgbClr>
          </p15:clr>
        </p15:guide>
        <p15:guide id="6" orient="horz" pos="436">
          <p15:clr>
            <a:srgbClr val="A4A3A4">
              <a:alpha val="100000"/>
            </a:srgbClr>
          </p15:clr>
        </p15:guide>
        <p15:guide id="7" orient="horz" pos="3884">
          <p15:clr>
            <a:srgbClr val="A4A3A4">
              <a:alpha val="100000"/>
            </a:srgbClr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>
        <p:guide pos="3840"/>
        <p:guide pos="440"/>
        <p:guide pos="7264"/>
        <p:guide/>
        <p:guide orient="horz" pos="2180"/>
        <p:guide orient="horz" pos="436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ctrTitle" idx="2147483647" hasCustomPrompt="1"/>
          </p:nvPr>
        </p:nvSpPr>
        <p:spPr>
          <a:xfrm>
            <a:off x="571500" y="2658731"/>
            <a:ext cx="4608954" cy="1006429"/>
          </a:xfrm>
        </p:spPr>
        <p:txBody>
          <a:bodyPr wrap="none" anchor="t">
            <a:spAutoFit/>
          </a:bodyPr>
          <a:lstStyle>
            <a:lvl1pPr algn="l">
              <a:defRPr sz="6600" b="1" i="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主标题样式</a:t>
            </a:r>
            <a:endParaRPr/>
          </a:p>
        </p:txBody>
      </p:sp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500" y="3908901"/>
            <a:ext cx="2377574" cy="313932"/>
          </a:xfrm>
        </p:spPr>
        <p:txBody>
          <a:bodyPr vert="horz" wrap="none" lIns="91440" tIns="45720" rIns="91440" bIns="45720" rtlCol="0">
            <a:spAutoFit/>
          </a:bodyPr>
          <a:lstStyle>
            <a:lvl1pPr>
              <a:defRPr kumimoji="1" lang="zh-CN" altLang="en-US" sz="1600" spc="300" dirty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kumimoji="1" lang="zh-CN" altLang="en-US" dirty="0"/>
              <a:t>点击编辑副标题样式</a:t>
            </a:r>
            <a:endParaRPr/>
          </a:p>
        </p:txBody>
      </p:sp>
      <p:sp>
        <p:nvSpPr>
          <p:cNvPr id="5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849635"/>
            <a:ext cx="3454792" cy="757130"/>
          </a:xfrm>
        </p:spPr>
        <p:txBody>
          <a:bodyPr wrap="none" anchor="b">
            <a:spAutoFit/>
          </a:bodyPr>
          <a:lstStyle>
            <a:lvl1pPr marL="0" indent="0">
              <a:buNone/>
              <a:defRPr sz="4800" b="0" i="0" spc="3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主标题样式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gradFill>
          <a:gsLst>
            <a:gs pos="8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  <p:sp>
        <p:nvSpPr>
          <p:cNvPr id="19" name="矩形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/>
          </a:p>
        </p:txBody>
      </p: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8950-B778-354B-9DD9-533C0A0C7F06}" type="datetimeFigureOut">
              <a:rPr lang="zh-CN" altLang="en-US"/>
              <a:t>2025/6/7</a:t>
            </a:fld>
            <a:endParaRPr kumimoji="1" lang="zh-CN" altLang="en-US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F5A-ED15-1745-BDEC-B6FFB76270A8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rmag5z4xstrt3qh7pqi4i7zhz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0,&quot;continueWritingContext&quot;:{&quot;outline&quot;:&quot;# 概要设计汇报\n## 1\\. 系统框架设计\n### 1.1 体系结构\n### 1.2 系统架构\n## 2\\. 技术框架设计\n### 2.1 概述\n### 2.2 移动端\n### 2.3 网页端\n2.4 后端\n## 3\\. 功能框架设计\n## 4\\. 数据设计\n## 5\\. 界面设计\n### 5.1 学生端\n### 5.2 教师端\n### 5.3 管理员端\n&quot;,&quot;templateId&quot;:&quot;y8ynejiubtgsbkj3uok9ey57fh&quot;,&quot;conversationId&quot;:&quot;29e2a854-970a-49f5-9a84-19cbda95a1bb&quot;,&quot;messageId&quot;:&quot;a438fc1f617947889d3736e457a59dff&quot;,&quot;enableImageGeneration&quot;:false}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4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5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5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6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5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6" name="文本框 63"/>
          <p:cNvSpPr txBox="1"/>
          <p:nvPr/>
        </p:nvSpPr>
        <p:spPr>
          <a:xfrm>
            <a:off x="772928" y="3780839"/>
            <a:ext cx="7334098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r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3">
                    <a:lumMod val="75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——卓越工程综合训练 </a:t>
            </a:r>
            <a:endParaRPr/>
          </a:p>
        </p:txBody>
      </p:sp>
      <p:grpSp>
        <p:nvGrpSpPr>
          <p:cNvPr id="37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8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9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40" name="矩形: 圆角 69"/>
          <p:cNvSpPr/>
          <p:nvPr/>
        </p:nvSpPr>
        <p:spPr>
          <a:xfrm>
            <a:off x="722076" y="571207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第</a:t>
            </a:r>
            <a:r>
              <a:rPr lang="en-US" altLang="zh-CN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X</a:t>
            </a: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组</a:t>
            </a:r>
            <a:endParaRPr dirty="0"/>
          </a:p>
        </p:txBody>
      </p:sp>
      <p:sp>
        <p:nvSpPr>
          <p:cNvPr id="41" name="矩形: 圆角 69"/>
          <p:cNvSpPr/>
          <p:nvPr/>
        </p:nvSpPr>
        <p:spPr>
          <a:xfrm>
            <a:off x="2914291" y="5705731"/>
            <a:ext cx="2407985" cy="445476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2024/11/1</a:t>
            </a:r>
            <a:endParaRPr/>
          </a:p>
        </p:txBody>
      </p:sp>
      <p:cxnSp>
        <p:nvCxnSpPr>
          <p:cNvPr id="42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72928" y="2460433"/>
            <a:ext cx="733425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第四次小组</a:t>
            </a:r>
            <a:r>
              <a:rPr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汇报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个人代码实现部分</a:t>
            </a:r>
            <a:endParaRPr/>
          </a:p>
        </p:txBody>
      </p:sp>
      <p:pic>
        <p:nvPicPr>
          <p:cNvPr id="46" name="视频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135290" y="1485501"/>
            <a:ext cx="6587449" cy="3705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onEnd" delay="0">
                  <p:rtn val="all"/>
                </p:endSync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2"/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49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03</a:t>
            </a:r>
            <a:endParaRPr/>
          </a:p>
        </p:txBody>
      </p:sp>
      <p:sp>
        <p:nvSpPr>
          <p:cNvPr id="50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51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52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53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5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6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1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2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63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64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6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7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8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9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0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1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2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3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74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75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6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7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8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9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0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1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2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3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4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8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29" y="1108048"/>
            <a:ext cx="2489474" cy="5306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4" y="1108048"/>
            <a:ext cx="6475030" cy="53548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64" y="1108048"/>
            <a:ext cx="3721938" cy="3335865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64" y="4443913"/>
            <a:ext cx="3721938" cy="1682967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98" y="1108048"/>
            <a:ext cx="3885370" cy="3413153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98" y="4521201"/>
            <a:ext cx="388537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99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04</a:t>
            </a:r>
            <a:endParaRPr/>
          </a:p>
        </p:txBody>
      </p:sp>
      <p:sp>
        <p:nvSpPr>
          <p:cNvPr id="100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101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02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03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4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5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6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7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8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9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0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1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2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13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14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5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6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7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8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9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0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1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2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3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24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25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6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7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8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9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0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1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2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3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4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文本框 13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62" y="530198"/>
            <a:ext cx="5012529" cy="6028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13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20" y="253509"/>
            <a:ext cx="32639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4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512" y="448657"/>
            <a:ext cx="5006976" cy="59606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94" y="1108048"/>
            <a:ext cx="8713835" cy="53403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14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上周工作简介</a:t>
            </a:r>
            <a:endParaRPr/>
          </a:p>
        </p:txBody>
      </p:sp>
      <p:sp>
        <p:nvSpPr>
          <p:cNvPr id="149" name="文本框 148"/>
          <p:cNvSpPr txBox="1"/>
          <p:nvPr/>
        </p:nvSpPr>
        <p:spPr>
          <a:xfrm>
            <a:off x="1060397" y="1694329"/>
            <a:ext cx="10420350" cy="3016250"/>
          </a:xfrm>
          <a:prstGeom prst="rect">
            <a:avLst/>
          </a:prstGeom>
          <a:ln w="12700"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移植项目到华为云</a:t>
            </a:r>
            <a:r>
              <a:rPr lang="en-US" sz="2400">
                <a:solidFill>
                  <a:schemeClr val="accent4">
                    <a:alpha val="100000"/>
                  </a:schemeClr>
                </a:solidFill>
              </a:rPr>
              <a:t>CodeArts</a:t>
            </a: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上，进行了敏捷开发的需求规划，并进行了代码托管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学习相应的技术知识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搭建开发环境，进行代码编写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152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05</a:t>
            </a:r>
            <a:endParaRPr/>
          </a:p>
        </p:txBody>
      </p:sp>
      <p:sp>
        <p:nvSpPr>
          <p:cNvPr id="153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154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55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56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7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8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9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0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1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2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3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4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5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66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67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8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9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0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1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2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3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4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5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6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77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78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9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0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1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2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3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4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5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6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7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文本框 18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pic>
        <p:nvPicPr>
          <p:cNvPr id="190" name="图片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34" y="1242100"/>
            <a:ext cx="6105097" cy="4373800"/>
          </a:xfrm>
          <a:prstGeom prst="rect">
            <a:avLst/>
          </a:prstGeom>
        </p:spPr>
      </p:pic>
      <p:sp>
        <p:nvSpPr>
          <p:cNvPr id="191" name="文本框 190"/>
          <p:cNvSpPr txBox="1"/>
          <p:nvPr/>
        </p:nvSpPr>
        <p:spPr>
          <a:xfrm>
            <a:off x="4186638" y="5845423"/>
            <a:ext cx="6254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项目初始环境搭建，配置环境</a:t>
            </a:r>
            <a:r>
              <a:rPr lang="en-US"/>
              <a:t>  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文本框 192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22" y="1357113"/>
            <a:ext cx="6340320" cy="4143775"/>
          </a:xfrm>
          <a:prstGeom prst="rect">
            <a:avLst/>
          </a:prstGeom>
        </p:spPr>
      </p:pic>
      <p:sp>
        <p:nvSpPr>
          <p:cNvPr id="195" name="文本框 194"/>
          <p:cNvSpPr txBox="1"/>
          <p:nvPr/>
        </p:nvSpPr>
        <p:spPr>
          <a:xfrm>
            <a:off x="4744802" y="5652044"/>
            <a:ext cx="61912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登录界面的初步设计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文本框 19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48" y="1411949"/>
            <a:ext cx="6526849" cy="3506574"/>
          </a:xfrm>
          <a:prstGeom prst="rect">
            <a:avLst/>
          </a:prstGeom>
        </p:spPr>
      </p:pic>
      <p:sp>
        <p:nvSpPr>
          <p:cNvPr id="199" name="文本框 198"/>
          <p:cNvSpPr txBox="1"/>
          <p:nvPr/>
        </p:nvSpPr>
        <p:spPr>
          <a:xfrm>
            <a:off x="4537947" y="5126953"/>
            <a:ext cx="60642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主界面布局设计</a:t>
            </a:r>
            <a:r>
              <a:rPr lang="en-US"/>
              <a:t>     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文本框 20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pic>
        <p:nvPicPr>
          <p:cNvPr id="202" name="图片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55" y="1255271"/>
            <a:ext cx="6806383" cy="4347458"/>
          </a:xfrm>
          <a:prstGeom prst="rect">
            <a:avLst/>
          </a:prstGeom>
        </p:spPr>
      </p:pic>
      <p:sp>
        <p:nvSpPr>
          <p:cNvPr id="203" name="文本框 202"/>
          <p:cNvSpPr txBox="1"/>
          <p:nvPr/>
        </p:nvSpPr>
        <p:spPr>
          <a:xfrm>
            <a:off x="5238069" y="5842985"/>
            <a:ext cx="66230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首页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文本框 20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sp>
        <p:nvSpPr>
          <p:cNvPr id="206" name="文本框 205"/>
          <p:cNvSpPr txBox="1"/>
          <p:nvPr/>
        </p:nvSpPr>
        <p:spPr>
          <a:xfrm>
            <a:off x="4550282" y="5667955"/>
            <a:ext cx="66230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教师创建课程界面</a:t>
            </a:r>
            <a:endParaRPr/>
          </a:p>
        </p:txBody>
      </p:sp>
      <p:pic>
        <p:nvPicPr>
          <p:cNvPr id="207" name="图片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65" y="1355398"/>
            <a:ext cx="8055630" cy="38901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文本框 20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网页端开发</a:t>
            </a:r>
            <a:endParaRPr/>
          </a:p>
        </p:txBody>
      </p:sp>
      <p:sp>
        <p:nvSpPr>
          <p:cNvPr id="210" name="文本框 209"/>
          <p:cNvSpPr txBox="1"/>
          <p:nvPr/>
        </p:nvSpPr>
        <p:spPr>
          <a:xfrm>
            <a:off x="4776626" y="5749953"/>
            <a:ext cx="66230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学生数据统计界面</a:t>
            </a:r>
            <a:endParaRPr/>
          </a:p>
        </p:txBody>
      </p:sp>
      <p:pic>
        <p:nvPicPr>
          <p:cNvPr id="211" name="图片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52" y="1344729"/>
            <a:ext cx="8495268" cy="41685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214" name="图片 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71" y="2172382"/>
            <a:ext cx="8896674" cy="25132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17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06</a:t>
            </a:r>
            <a:endParaRPr/>
          </a:p>
        </p:txBody>
      </p:sp>
      <p:sp>
        <p:nvSpPr>
          <p:cNvPr id="218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19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20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21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2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3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4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5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6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7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8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9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0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31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32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3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4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5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6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7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8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9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0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1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42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43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4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5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6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7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8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9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0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1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2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25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题库管理</a:t>
            </a:r>
            <a:endParaRPr/>
          </a:p>
        </p:txBody>
      </p:sp>
      <p:pic>
        <p:nvPicPr>
          <p:cNvPr id="255" name="图片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3" y="1742090"/>
            <a:ext cx="7334825" cy="3373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58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01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259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60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61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62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3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4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5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6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7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8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9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0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1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72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73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4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5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6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7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8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9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0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1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2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83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84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5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6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7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8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9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0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1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2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3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8" y="1570077"/>
            <a:ext cx="6589034" cy="3474996"/>
          </a:xfrm>
          <a:prstGeom prst="rect">
            <a:avLst/>
          </a:prstGeom>
        </p:spPr>
      </p:pic>
      <p:sp>
        <p:nvSpPr>
          <p:cNvPr id="296" name="文本框 29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查询题目</a:t>
            </a:r>
            <a:endParaRPr/>
          </a:p>
        </p:txBody>
      </p:sp>
      <p:pic>
        <p:nvPicPr>
          <p:cNvPr id="297" name="图片 2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2244726"/>
            <a:ext cx="4970418" cy="23685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文本框 29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添加题目</a:t>
            </a:r>
            <a:endParaRPr/>
          </a:p>
        </p:txBody>
      </p:sp>
      <p:pic>
        <p:nvPicPr>
          <p:cNvPr id="300" name="图片 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32" y="1701800"/>
            <a:ext cx="4195339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文本框 30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查看题目</a:t>
            </a:r>
            <a:endParaRPr/>
          </a:p>
        </p:txBody>
      </p:sp>
      <p:pic>
        <p:nvPicPr>
          <p:cNvPr id="303" name="图片 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87" y="1636329"/>
            <a:ext cx="3147753" cy="3683000"/>
          </a:xfrm>
          <a:prstGeom prst="rect">
            <a:avLst/>
          </a:prstGeom>
        </p:spPr>
      </p:pic>
      <p:pic>
        <p:nvPicPr>
          <p:cNvPr id="304" name="图片 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587500"/>
            <a:ext cx="7472739" cy="37806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63" y="1089565"/>
            <a:ext cx="5546723" cy="467886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4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09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310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1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2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3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4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5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6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7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8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9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20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321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2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3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4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5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6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7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8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9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0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31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32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3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4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5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6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7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8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9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0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1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42" name="文本框 63"/>
          <p:cNvSpPr txBox="1"/>
          <p:nvPr/>
        </p:nvSpPr>
        <p:spPr>
          <a:xfrm>
            <a:off x="772928" y="2460433"/>
            <a:ext cx="6459855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4">
                    <a:lumMod val="40000"/>
                    <a:lumOff val="60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THANK YOU FOR WATCHING</a:t>
            </a:r>
            <a:endParaRPr/>
          </a:p>
        </p:txBody>
      </p:sp>
      <p:grpSp>
        <p:nvGrpSpPr>
          <p:cNvPr id="343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44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45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346" name="文本框 68"/>
          <p:cNvSpPr txBox="1"/>
          <p:nvPr/>
        </p:nvSpPr>
        <p:spPr>
          <a:xfrm>
            <a:off x="664924" y="2957504"/>
            <a:ext cx="7656115" cy="132343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/>
            <a:r>
              <a:rPr lang="zh-CN" sz="72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感谢您的观看聆听</a:t>
            </a:r>
            <a:endParaRPr lang="zh-CN" sz="7200" b="1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Microsoft YaHei"/>
              <a:ea typeface="Microsoft YaHei"/>
              <a:cs typeface="思源宋体 CN Heavy"/>
            </a:endParaRPr>
          </a:p>
        </p:txBody>
      </p:sp>
      <p:cxnSp>
        <p:nvCxnSpPr>
          <p:cNvPr id="347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文本框 34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CodeArts——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需求管理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1F672C-D202-931D-C4C2-89A5EB81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133012"/>
            <a:ext cx="9505950" cy="2591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文本框 35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CodeArts——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任务细分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45089-0909-E629-0F81-900F4DAA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486207"/>
            <a:ext cx="10998200" cy="18855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文本框 35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代码实现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个人信息部分</a:t>
            </a:r>
            <a:endParaRPr/>
          </a:p>
        </p:txBody>
      </p:sp>
      <p:pic>
        <p:nvPicPr>
          <p:cNvPr id="356" name="图片 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108048"/>
            <a:ext cx="2864021" cy="5461800"/>
          </a:xfrm>
          <a:prstGeom prst="rect">
            <a:avLst/>
          </a:prstGeom>
        </p:spPr>
      </p:pic>
      <p:pic>
        <p:nvPicPr>
          <p:cNvPr id="357" name="图片 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12" y="1108048"/>
            <a:ext cx="2887776" cy="5461800"/>
          </a:xfrm>
          <a:prstGeom prst="rect">
            <a:avLst/>
          </a:prstGeom>
        </p:spPr>
      </p:pic>
      <p:pic>
        <p:nvPicPr>
          <p:cNvPr id="358" name="图片 3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947" y="1108048"/>
            <a:ext cx="2880570" cy="546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文本框 35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代码实现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课程列表</a:t>
            </a:r>
            <a:endParaRPr/>
          </a:p>
        </p:txBody>
      </p:sp>
      <p:pic>
        <p:nvPicPr>
          <p:cNvPr id="361" name="图片 3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108048"/>
            <a:ext cx="2763191" cy="5207557"/>
          </a:xfrm>
          <a:prstGeom prst="rect">
            <a:avLst/>
          </a:prstGeom>
        </p:spPr>
      </p:pic>
      <p:pic>
        <p:nvPicPr>
          <p:cNvPr id="362" name="图片 3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76" y="2171999"/>
            <a:ext cx="7081370" cy="25140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365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02</a:t>
            </a:r>
            <a:endParaRPr/>
          </a:p>
        </p:txBody>
      </p:sp>
      <p:sp>
        <p:nvSpPr>
          <p:cNvPr id="366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367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68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369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0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1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2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3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4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5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6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7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8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79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380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1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2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3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4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5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6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7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8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9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90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91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2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3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4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5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6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7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8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9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00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文本框 40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个人代码实现部分</a:t>
            </a:r>
            <a:endParaRPr/>
          </a:p>
        </p:txBody>
      </p:sp>
      <p:pic>
        <p:nvPicPr>
          <p:cNvPr id="403" name="图片 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2" y="1248817"/>
            <a:ext cx="5020917" cy="2768694"/>
          </a:xfrm>
          <a:prstGeom prst="rect">
            <a:avLst/>
          </a:prstGeom>
        </p:spPr>
      </p:pic>
      <p:pic>
        <p:nvPicPr>
          <p:cNvPr id="404" name="图片 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39" y="1248817"/>
            <a:ext cx="5050734" cy="2773018"/>
          </a:xfrm>
          <a:prstGeom prst="rect">
            <a:avLst/>
          </a:prstGeom>
        </p:spPr>
      </p:pic>
      <p:sp>
        <p:nvSpPr>
          <p:cNvPr id="405" name="文本框 404"/>
          <p:cNvSpPr txBox="1"/>
          <p:nvPr/>
        </p:nvSpPr>
        <p:spPr>
          <a:xfrm>
            <a:off x="1780761" y="5033479"/>
            <a:ext cx="891540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进行</a:t>
            </a:r>
            <a:r>
              <a:rPr lang="en-US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vue</a:t>
            </a:r>
            <a:r>
              <a:rPr lang="zh-CN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开发学习并搭建初步框架，进行页面撰写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mplate_ppt_simple_geometry_blue">
      <a:dk1>
        <a:srgbClr val="000000"/>
      </a:dk1>
      <a:lt1>
        <a:srgbClr val="FFFFFF"/>
      </a:lt1>
      <a:dk2>
        <a:srgbClr val="262C32"/>
      </a:dk2>
      <a:lt2>
        <a:srgbClr val="EAF3FF"/>
      </a:lt2>
      <a:accent1>
        <a:srgbClr val="1D6EFC"/>
      </a:accent1>
      <a:accent2>
        <a:srgbClr val="7FADFE"/>
      </a:accent2>
      <a:accent3>
        <a:srgbClr val="4186FF"/>
      </a:accent3>
      <a:accent4>
        <a:srgbClr val="1555DB"/>
      </a:accent4>
      <a:accent5>
        <a:srgbClr val="3BBEFE"/>
      </a:accent5>
      <a:accent6>
        <a:srgbClr val="536DFE"/>
      </a:accent6>
      <a:hlink>
        <a:srgbClr val="175CEB"/>
      </a:hlink>
      <a:folHlink>
        <a:srgbClr val="81868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191</Words>
  <PresentationFormat>宽屏</PresentationFormat>
  <Paragraphs>53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Microsoft YaHei Light</vt:lpstr>
      <vt:lpstr>SimHei</vt:lpstr>
      <vt:lpstr>思源宋体 CN</vt:lpstr>
      <vt:lpstr>Microsoft YaHei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2024-11-01T14:08:32Z</dcterms:created>
  <dcterms:modified xsi:type="dcterms:W3CDTF">2025-06-07T13:39:14Z</dcterms:modified>
</cp:coreProperties>
</file>